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84" r:id="rId3"/>
    <p:sldId id="257" r:id="rId4"/>
    <p:sldId id="285" r:id="rId5"/>
    <p:sldId id="258" r:id="rId6"/>
    <p:sldId id="259" r:id="rId7"/>
    <p:sldId id="260" r:id="rId8"/>
    <p:sldId id="261" r:id="rId9"/>
    <p:sldId id="262" r:id="rId10"/>
    <p:sldId id="263" r:id="rId11"/>
    <p:sldId id="264" r:id="rId12"/>
    <p:sldId id="268" r:id="rId13"/>
    <p:sldId id="269" r:id="rId14"/>
    <p:sldId id="270" r:id="rId15"/>
    <p:sldId id="271" r:id="rId16"/>
    <p:sldId id="267" r:id="rId17"/>
    <p:sldId id="266" r:id="rId18"/>
    <p:sldId id="265" r:id="rId19"/>
    <p:sldId id="272" r:id="rId20"/>
    <p:sldId id="273" r:id="rId21"/>
    <p:sldId id="274" r:id="rId22"/>
    <p:sldId id="275" r:id="rId23"/>
    <p:sldId id="276" r:id="rId24"/>
    <p:sldId id="277" r:id="rId25"/>
    <p:sldId id="278" r:id="rId26"/>
    <p:sldId id="279" r:id="rId27"/>
    <p:sldId id="280" r:id="rId28"/>
    <p:sldId id="282" r:id="rId29"/>
    <p:sldId id="281" r:id="rId30"/>
    <p:sldId id="28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0"/>
    <p:restoredTop sz="94648"/>
  </p:normalViewPr>
  <p:slideViewPr>
    <p:cSldViewPr snapToGrid="0" snapToObjects="1">
      <p:cViewPr>
        <p:scale>
          <a:sx n="98" d="100"/>
          <a:sy n="98" d="100"/>
        </p:scale>
        <p:origin x="136" y="5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0.tiff>
</file>

<file path=ppt/media/image11.tiff>
</file>

<file path=ppt/media/image12.tiff>
</file>

<file path=ppt/media/image13.tiff>
</file>

<file path=ppt/media/image19.tiff>
</file>

<file path=ppt/media/image20.tiff>
</file>

<file path=ppt/media/image22.tiff>
</file>

<file path=ppt/media/image25.tiff>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8/27/17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74279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8/27/17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429134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8/27/17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00198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8/27/17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372440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0F09F0-6685-134E-9BE2-1C41183F9C09}" type="datetimeFigureOut">
              <a:rPr lang="en-US" smtClean="0"/>
              <a:t>8/27/17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479496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0F09F0-6685-134E-9BE2-1C41183F9C09}" type="datetimeFigureOut">
              <a:rPr lang="en-US" smtClean="0"/>
              <a:t>8/27/17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539334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0F09F0-6685-134E-9BE2-1C41183F9C09}" type="datetimeFigureOut">
              <a:rPr lang="en-US" smtClean="0"/>
              <a:t>8/27/17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859143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0F09F0-6685-134E-9BE2-1C41183F9C09}" type="datetimeFigureOut">
              <a:rPr lang="en-US" smtClean="0"/>
              <a:t>8/27/17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93338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0F09F0-6685-134E-9BE2-1C41183F9C09}" type="datetimeFigureOut">
              <a:rPr lang="en-US" smtClean="0"/>
              <a:t>8/27/17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101016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8/27/17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23158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8/27/17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920051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0F09F0-6685-134E-9BE2-1C41183F9C09}" type="datetimeFigureOut">
              <a:rPr lang="en-US" smtClean="0"/>
              <a:t>8/27/17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7443CD-A3A3-0E4C-A0E0-E92FEFFD023B}" type="slidenum">
              <a:rPr lang="en-US" smtClean="0"/>
              <a:t>‹#›</a:t>
            </a:fld>
            <a:endParaRPr lang="en-US"/>
          </a:p>
        </p:txBody>
      </p:sp>
    </p:spTree>
    <p:extLst>
      <p:ext uri="{BB962C8B-B14F-4D97-AF65-F5344CB8AC3E}">
        <p14:creationId xmlns:p14="http://schemas.microsoft.com/office/powerpoint/2010/main" val="13301143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 Id="rId3" Type="http://schemas.openxmlformats.org/officeDocument/2006/relationships/image" Target="../media/image10.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 Id="rId3" Type="http://schemas.openxmlformats.org/officeDocument/2006/relationships/image" Target="../media/image12.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 Id="rId3" Type="http://schemas.openxmlformats.org/officeDocument/2006/relationships/image" Target="../media/image19.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tiff"/><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 Id="rId3" Type="http://schemas.openxmlformats.org/officeDocument/2006/relationships/image" Target="../media/image2.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 Id="rId3" Type="http://schemas.openxmlformats.org/officeDocument/2006/relationships/image" Target="../media/image5.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solidFill>
                  <a:schemeClr val="bg1"/>
                </a:solidFill>
              </a:rPr>
              <a:t>Artificial Intelligence: Philosophy and Foundations</a:t>
            </a:r>
            <a:endParaRPr lang="en-US" dirty="0">
              <a:solidFill>
                <a:schemeClr val="bg1"/>
              </a:solidFill>
            </a:endParaRPr>
          </a:p>
        </p:txBody>
      </p:sp>
      <p:sp>
        <p:nvSpPr>
          <p:cNvPr id="3" name="Subtitle 2"/>
          <p:cNvSpPr>
            <a:spLocks noGrp="1"/>
          </p:cNvSpPr>
          <p:nvPr>
            <p:ph type="subTitle" idx="1"/>
          </p:nvPr>
        </p:nvSpPr>
        <p:spPr/>
        <p:txBody>
          <a:bodyPr/>
          <a:lstStyle/>
          <a:p>
            <a:r>
              <a:rPr lang="en-US" dirty="0" smtClean="0"/>
              <a:t>CS</a:t>
            </a:r>
            <a:r>
              <a:rPr lang="en-US" dirty="0" smtClean="0">
                <a:solidFill>
                  <a:schemeClr val="bg1"/>
                </a:solidFill>
              </a:rPr>
              <a:t>CSCI 3202, Fall 2017</a:t>
            </a:r>
          </a:p>
          <a:p>
            <a:r>
              <a:rPr lang="en-US" dirty="0" smtClean="0">
                <a:solidFill>
                  <a:schemeClr val="bg1"/>
                </a:solidFill>
              </a:rPr>
              <a:t>Prof. Mike Eisenberg</a:t>
            </a:r>
          </a:p>
          <a:p>
            <a:r>
              <a:rPr lang="en-US" i="1" dirty="0" err="1" smtClean="0">
                <a:solidFill>
                  <a:schemeClr val="bg1"/>
                </a:solidFill>
              </a:rPr>
              <a:t>duck@cs.colorado.edu</a:t>
            </a:r>
            <a:endParaRPr lang="en-US" i="1" dirty="0" smtClean="0">
              <a:solidFill>
                <a:schemeClr val="bg1"/>
              </a:solidFill>
            </a:endParaRPr>
          </a:p>
        </p:txBody>
      </p:sp>
    </p:spTree>
    <p:extLst>
      <p:ext uri="{BB962C8B-B14F-4D97-AF65-F5344CB8AC3E}">
        <p14:creationId xmlns:p14="http://schemas.microsoft.com/office/powerpoint/2010/main" val="1659302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AI: The Official History</a:t>
            </a:r>
            <a:endParaRPr lang="en-US"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The Dartmouth Conference </a:t>
            </a:r>
          </a:p>
          <a:p>
            <a:r>
              <a:rPr lang="en-US" dirty="0" smtClean="0">
                <a:solidFill>
                  <a:schemeClr val="bg1"/>
                </a:solidFill>
              </a:rPr>
              <a:t>The AI “roller coasters” (including “AI winters” in the late 1970s and early 1990s)</a:t>
            </a:r>
          </a:p>
          <a:p>
            <a:r>
              <a:rPr lang="en-US" dirty="0" smtClean="0">
                <a:solidFill>
                  <a:schemeClr val="bg1"/>
                </a:solidFill>
              </a:rPr>
              <a:t>A recent revival (for interesting reasons)</a:t>
            </a:r>
            <a:endParaRPr lang="en-US" dirty="0">
              <a:solidFill>
                <a:schemeClr val="bg1"/>
              </a:solidFill>
            </a:endParaRPr>
          </a:p>
        </p:txBody>
      </p:sp>
    </p:spTree>
    <p:extLst>
      <p:ext uri="{BB962C8B-B14F-4D97-AF65-F5344CB8AC3E}">
        <p14:creationId xmlns:p14="http://schemas.microsoft.com/office/powerpoint/2010/main" val="1363253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dirty="0" smtClean="0">
                <a:solidFill>
                  <a:schemeClr val="bg1"/>
                </a:solidFill>
              </a:rPr>
              <a:t>It is not my aim to surprise or shock you </a:t>
            </a:r>
            <a:r>
              <a:rPr lang="mr-IN" dirty="0" smtClean="0">
                <a:solidFill>
                  <a:schemeClr val="bg1"/>
                </a:solidFill>
              </a:rPr>
              <a:t>–</a:t>
            </a:r>
            <a:r>
              <a:rPr lang="en-US" dirty="0" smtClean="0">
                <a:solidFill>
                  <a:schemeClr val="bg1"/>
                </a:solidFill>
              </a:rPr>
              <a:t> if indeed that were possible in an age of nuclear fission and prospective interplanetary travel. But the simplest way I can summarize is to say that there are now in the world machines that think, that learn, and that create. Moreover, their ability to do these things is going to increase rapidly until—in a visible future—the range of problems they can handle will be coextensive with the range to which the human mind has been applied.</a:t>
            </a:r>
          </a:p>
          <a:p>
            <a:pPr marL="0" indent="0">
              <a:buNone/>
            </a:pPr>
            <a:r>
              <a:rPr lang="en-US" dirty="0">
                <a:solidFill>
                  <a:schemeClr val="bg1"/>
                </a:solidFill>
              </a:rPr>
              <a:t>	</a:t>
            </a:r>
            <a:r>
              <a:rPr lang="en-US" dirty="0" smtClean="0">
                <a:solidFill>
                  <a:schemeClr val="bg1"/>
                </a:solidFill>
              </a:rPr>
              <a:t>				-- Simon and Newell (1957)</a:t>
            </a:r>
            <a:endParaRPr lang="en-US" dirty="0">
              <a:solidFill>
                <a:schemeClr val="bg1"/>
              </a:solidFill>
            </a:endParaRPr>
          </a:p>
        </p:txBody>
      </p:sp>
    </p:spTree>
    <p:extLst>
      <p:ext uri="{BB962C8B-B14F-4D97-AF65-F5344CB8AC3E}">
        <p14:creationId xmlns:p14="http://schemas.microsoft.com/office/powerpoint/2010/main" val="1284447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dirty="0" smtClean="0">
                <a:solidFill>
                  <a:schemeClr val="bg1"/>
                </a:solidFill>
              </a:rPr>
              <a:t>A list of expectations from Simon and Newell (1957)</a:t>
            </a:r>
            <a:endParaRPr lang="en-US" sz="3600"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That within 10 years [i.e., by 1967] a digital computer will be the world’s chess champion, unless the rules bar it from competition.</a:t>
            </a:r>
          </a:p>
          <a:p>
            <a:r>
              <a:rPr lang="en-US" dirty="0" smtClean="0">
                <a:solidFill>
                  <a:schemeClr val="bg1"/>
                </a:solidFill>
              </a:rPr>
              <a:t>That within 10 years a digital computer will discover and prove an important mathematical theorem.</a:t>
            </a:r>
          </a:p>
          <a:p>
            <a:r>
              <a:rPr lang="en-US" dirty="0" smtClean="0">
                <a:solidFill>
                  <a:schemeClr val="bg1"/>
                </a:solidFill>
              </a:rPr>
              <a:t>That within 10 years a digital computer will write music that will be accepted by critics as possessing considerable aesthetic value.</a:t>
            </a:r>
          </a:p>
          <a:p>
            <a:r>
              <a:rPr lang="en-US" dirty="0" smtClean="0">
                <a:solidFill>
                  <a:schemeClr val="bg1"/>
                </a:solidFill>
              </a:rPr>
              <a:t>That within 10 years most theories in psychology will take the form of computer programs, or of qualitative statements about the characteristics of computer programs.</a:t>
            </a:r>
            <a:endParaRPr lang="en-US" dirty="0">
              <a:solidFill>
                <a:schemeClr val="bg1"/>
              </a:solidFill>
            </a:endParaRPr>
          </a:p>
        </p:txBody>
      </p:sp>
    </p:spTree>
    <p:extLst>
      <p:ext uri="{BB962C8B-B14F-4D97-AF65-F5344CB8AC3E}">
        <p14:creationId xmlns:p14="http://schemas.microsoft.com/office/powerpoint/2010/main" val="1575425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Sir James </a:t>
            </a:r>
            <a:r>
              <a:rPr lang="en-US" dirty="0" err="1" smtClean="0">
                <a:solidFill>
                  <a:schemeClr val="bg1"/>
                </a:solidFill>
              </a:rPr>
              <a:t>Lighthill</a:t>
            </a:r>
            <a:r>
              <a:rPr lang="en-US" dirty="0" smtClean="0">
                <a:solidFill>
                  <a:schemeClr val="bg1"/>
                </a:solidFill>
              </a:rPr>
              <a:t> (1972)</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r>
              <a:rPr lang="en-US" dirty="0" smtClean="0">
                <a:solidFill>
                  <a:schemeClr val="bg1"/>
                </a:solidFill>
              </a:rPr>
              <a:t>Most workers in AI research and in related fields confess to a pronounced feeling of disappointment in what has been achieved in the last 25 years. Workers entered the field around 1950, and even around 1960, with high hopes that are very far from being realized in 1972. In no part of the field have the discoveries made so far produced the major impact that was then promised</a:t>
            </a:r>
            <a:r>
              <a:rPr lang="mr-IN" dirty="0" smtClean="0">
                <a:solidFill>
                  <a:schemeClr val="bg1"/>
                </a:solidFill>
              </a:rPr>
              <a:t>…</a:t>
            </a:r>
            <a:r>
              <a:rPr lang="en-US" dirty="0" smtClean="0">
                <a:solidFill>
                  <a:schemeClr val="bg1"/>
                </a:solidFill>
              </a:rPr>
              <a:t>. In the meantime, claims and predictions regarding the potential results of AI research had been publicized which went even farther than the expectations of the majority of workers in the field, whose embarrassments have been added to by the lamentable failure of such inflated predictions.</a:t>
            </a:r>
            <a:endParaRPr lang="en-US" dirty="0">
              <a:solidFill>
                <a:schemeClr val="bg1"/>
              </a:solidFill>
            </a:endParaRPr>
          </a:p>
        </p:txBody>
      </p:sp>
    </p:spTree>
    <p:extLst>
      <p:ext uri="{BB962C8B-B14F-4D97-AF65-F5344CB8AC3E}">
        <p14:creationId xmlns:p14="http://schemas.microsoft.com/office/powerpoint/2010/main" val="655386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Chinook checkers player </a:t>
            </a:r>
            <a:br>
              <a:rPr lang="en-US" dirty="0" smtClean="0">
                <a:solidFill>
                  <a:schemeClr val="bg1"/>
                </a:solidFill>
              </a:rPr>
            </a:br>
            <a:r>
              <a:rPr lang="en-US" dirty="0" smtClean="0">
                <a:solidFill>
                  <a:schemeClr val="bg1"/>
                </a:solidFill>
              </a:rPr>
              <a:t>(2007; first created 1989)</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3056347" y="1825625"/>
            <a:ext cx="6079306" cy="4351338"/>
          </a:xfrm>
          <a:prstGeom prst="rect">
            <a:avLst/>
          </a:prstGeom>
        </p:spPr>
      </p:pic>
    </p:spTree>
    <p:extLst>
      <p:ext uri="{BB962C8B-B14F-4D97-AF65-F5344CB8AC3E}">
        <p14:creationId xmlns:p14="http://schemas.microsoft.com/office/powerpoint/2010/main" val="1384873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Aaron program by Harold Cohen (1928-2016)</a:t>
            </a:r>
            <a:endParaRPr lang="en-US" dirty="0">
              <a:solidFill>
                <a:schemeClr val="bg1"/>
              </a:solidFill>
            </a:endParaRP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929291" y="1825625"/>
            <a:ext cx="5786967" cy="4483735"/>
          </a:xfrm>
          <a:prstGeom prst="rect">
            <a:avLst/>
          </a:prstGeom>
        </p:spPr>
      </p:pic>
    </p:spTree>
    <p:extLst>
      <p:ext uri="{BB962C8B-B14F-4D97-AF65-F5344CB8AC3E}">
        <p14:creationId xmlns:p14="http://schemas.microsoft.com/office/powerpoint/2010/main" val="3378118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Established (though constrained) successes</a:t>
            </a:r>
            <a:endParaRPr lang="en-US" dirty="0">
              <a:solidFill>
                <a:schemeClr val="bg1"/>
              </a:solidFill>
            </a:endParaRPr>
          </a:p>
        </p:txBody>
      </p:sp>
      <p:pic>
        <p:nvPicPr>
          <p:cNvPr id="5" name="Content Placeholder 4"/>
          <p:cNvPicPr>
            <a:picLocks noGrp="1" noChangeAspect="1"/>
          </p:cNvPicPr>
          <p:nvPr>
            <p:ph idx="1"/>
          </p:nvPr>
        </p:nvPicPr>
        <p:blipFill>
          <a:blip r:embed="rId2"/>
          <a:stretch>
            <a:fillRect/>
          </a:stretch>
        </p:blipFill>
        <p:spPr>
          <a:xfrm>
            <a:off x="6310448" y="1838877"/>
            <a:ext cx="4288878" cy="4351338"/>
          </a:xfrm>
          <a:prstGeom prst="rect">
            <a:avLst/>
          </a:prstGeom>
        </p:spPr>
      </p:pic>
      <p:pic>
        <p:nvPicPr>
          <p:cNvPr id="4" name="Picture 3"/>
          <p:cNvPicPr>
            <a:picLocks noChangeAspect="1"/>
          </p:cNvPicPr>
          <p:nvPr/>
        </p:nvPicPr>
        <p:blipFill>
          <a:blip r:embed="rId3"/>
          <a:stretch>
            <a:fillRect/>
          </a:stretch>
        </p:blipFill>
        <p:spPr>
          <a:xfrm>
            <a:off x="1092200" y="1993348"/>
            <a:ext cx="4205825" cy="3095487"/>
          </a:xfrm>
          <a:prstGeom prst="rect">
            <a:avLst/>
          </a:prstGeom>
        </p:spPr>
      </p:pic>
    </p:spTree>
    <p:extLst>
      <p:ext uri="{BB962C8B-B14F-4D97-AF65-F5344CB8AC3E}">
        <p14:creationId xmlns:p14="http://schemas.microsoft.com/office/powerpoint/2010/main" val="5735206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Google Image Search: </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1092691" y="2183433"/>
            <a:ext cx="10033121" cy="4351338"/>
          </a:xfrm>
          <a:prstGeom prst="rect">
            <a:avLst/>
          </a:prstGeom>
        </p:spPr>
      </p:pic>
      <p:pic>
        <p:nvPicPr>
          <p:cNvPr id="6" name="Picture 5"/>
          <p:cNvPicPr>
            <a:picLocks noChangeAspect="1"/>
          </p:cNvPicPr>
          <p:nvPr/>
        </p:nvPicPr>
        <p:blipFill>
          <a:blip r:embed="rId3"/>
          <a:stretch>
            <a:fillRect/>
          </a:stretch>
        </p:blipFill>
        <p:spPr>
          <a:xfrm>
            <a:off x="6541604" y="435216"/>
            <a:ext cx="1185379" cy="1185379"/>
          </a:xfrm>
          <a:prstGeom prst="rect">
            <a:avLst/>
          </a:prstGeom>
        </p:spPr>
      </p:pic>
    </p:spTree>
    <p:extLst>
      <p:ext uri="{BB962C8B-B14F-4D97-AF65-F5344CB8AC3E}">
        <p14:creationId xmlns:p14="http://schemas.microsoft.com/office/powerpoint/2010/main" val="5217652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AA</a:t>
            </a:r>
            <a:r>
              <a:rPr lang="en-US" dirty="0" smtClean="0">
                <a:solidFill>
                  <a:schemeClr val="bg1"/>
                </a:solidFill>
              </a:rPr>
              <a:t>AI Applications</a:t>
            </a:r>
            <a:endParaRPr lang="en-US" dirty="0"/>
          </a:p>
        </p:txBody>
      </p:sp>
      <p:pic>
        <p:nvPicPr>
          <p:cNvPr id="4" name="Content Placeholder 3"/>
          <p:cNvPicPr>
            <a:picLocks noGrp="1" noChangeAspect="1"/>
          </p:cNvPicPr>
          <p:nvPr>
            <p:ph idx="1"/>
          </p:nvPr>
        </p:nvPicPr>
        <p:blipFill>
          <a:blip r:embed="rId2"/>
          <a:stretch>
            <a:fillRect/>
          </a:stretch>
        </p:blipFill>
        <p:spPr>
          <a:xfrm>
            <a:off x="1055993" y="1825624"/>
            <a:ext cx="10297807" cy="4445355"/>
          </a:xfrm>
          <a:prstGeom prst="rect">
            <a:avLst/>
          </a:prstGeom>
        </p:spPr>
      </p:pic>
    </p:spTree>
    <p:extLst>
      <p:ext uri="{BB962C8B-B14F-4D97-AF65-F5344CB8AC3E}">
        <p14:creationId xmlns:p14="http://schemas.microsoft.com/office/powerpoint/2010/main" val="948705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AI: a deeper, unofficial history of people and machines</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3875161" y="1825625"/>
            <a:ext cx="4441677" cy="4351338"/>
          </a:xfrm>
          <a:prstGeom prst="rect">
            <a:avLst/>
          </a:prstGeom>
        </p:spPr>
      </p:pic>
    </p:spTree>
    <p:extLst>
      <p:ext uri="{BB962C8B-B14F-4D97-AF65-F5344CB8AC3E}">
        <p14:creationId xmlns:p14="http://schemas.microsoft.com/office/powerpoint/2010/main" val="273852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Administrivia</a:t>
            </a:r>
            <a:endParaRPr lang="en-US"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D2L website for the course will be the site for posting assignments, readings, announcements</a:t>
            </a:r>
          </a:p>
          <a:p>
            <a:r>
              <a:rPr lang="en-US" dirty="0" smtClean="0">
                <a:solidFill>
                  <a:schemeClr val="bg1"/>
                </a:solidFill>
              </a:rPr>
              <a:t>Mike’s office hours: Wednesday 5-6 PM (Fleming 130E), or by appointment</a:t>
            </a:r>
          </a:p>
          <a:p>
            <a:r>
              <a:rPr lang="en-US" dirty="0" smtClean="0">
                <a:solidFill>
                  <a:schemeClr val="bg1"/>
                </a:solidFill>
              </a:rPr>
              <a:t>Textbook: Russell and </a:t>
            </a:r>
            <a:r>
              <a:rPr lang="en-US" dirty="0" err="1" smtClean="0">
                <a:solidFill>
                  <a:schemeClr val="bg1"/>
                </a:solidFill>
              </a:rPr>
              <a:t>Norvig</a:t>
            </a:r>
            <a:r>
              <a:rPr lang="en-US" dirty="0" smtClean="0">
                <a:solidFill>
                  <a:schemeClr val="bg1"/>
                </a:solidFill>
              </a:rPr>
              <a:t>, </a:t>
            </a:r>
            <a:r>
              <a:rPr lang="en-US" i="1" dirty="0" smtClean="0">
                <a:solidFill>
                  <a:schemeClr val="bg1"/>
                </a:solidFill>
              </a:rPr>
              <a:t>Artificial Intelligence: a Modern Approach</a:t>
            </a:r>
            <a:r>
              <a:rPr lang="en-US" dirty="0" smtClean="0">
                <a:solidFill>
                  <a:schemeClr val="bg1"/>
                </a:solidFill>
              </a:rPr>
              <a:t> (3</a:t>
            </a:r>
            <a:r>
              <a:rPr lang="en-US" baseline="30000" dirty="0" smtClean="0">
                <a:solidFill>
                  <a:schemeClr val="bg1"/>
                </a:solidFill>
              </a:rPr>
              <a:t>rd</a:t>
            </a:r>
            <a:r>
              <a:rPr lang="en-US" dirty="0" smtClean="0">
                <a:solidFill>
                  <a:schemeClr val="bg1"/>
                </a:solidFill>
              </a:rPr>
              <a:t> edition; at bookstore)</a:t>
            </a:r>
          </a:p>
          <a:p>
            <a:r>
              <a:rPr lang="en-US" dirty="0" smtClean="0">
                <a:solidFill>
                  <a:schemeClr val="bg1"/>
                </a:solidFill>
              </a:rPr>
              <a:t>Prerequisites: an algorithms course; programming experience</a:t>
            </a:r>
          </a:p>
          <a:p>
            <a:r>
              <a:rPr lang="en-US" dirty="0" smtClean="0">
                <a:solidFill>
                  <a:schemeClr val="bg1"/>
                </a:solidFill>
              </a:rPr>
              <a:t>Assignments/Grading: 5 problem sets (70%), final exam (30%)</a:t>
            </a:r>
            <a:endParaRPr lang="en-US" dirty="0">
              <a:solidFill>
                <a:schemeClr val="bg1"/>
              </a:solidFill>
            </a:endParaRPr>
          </a:p>
        </p:txBody>
      </p:sp>
    </p:spTree>
    <p:extLst>
      <p:ext uri="{BB962C8B-B14F-4D97-AF65-F5344CB8AC3E}">
        <p14:creationId xmlns:p14="http://schemas.microsoft.com/office/powerpoint/2010/main" val="6734952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a:t>
            </a:r>
            <a:r>
              <a:rPr lang="en-US" dirty="0" err="1" smtClean="0">
                <a:solidFill>
                  <a:schemeClr val="bg1"/>
                </a:solidFill>
              </a:rPr>
              <a:t>Southwold</a:t>
            </a:r>
            <a:r>
              <a:rPr lang="en-US" dirty="0" smtClean="0">
                <a:solidFill>
                  <a:schemeClr val="bg1"/>
                </a:solidFill>
              </a:rPr>
              <a:t> Jack” (15</a:t>
            </a:r>
            <a:r>
              <a:rPr lang="en-US" baseline="30000" dirty="0" smtClean="0">
                <a:solidFill>
                  <a:schemeClr val="bg1"/>
                </a:solidFill>
              </a:rPr>
              <a:t>th</a:t>
            </a:r>
            <a:r>
              <a:rPr lang="en-US" dirty="0" smtClean="0">
                <a:solidFill>
                  <a:schemeClr val="bg1"/>
                </a:solidFill>
              </a:rPr>
              <a:t> century)</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4844904" y="1825625"/>
            <a:ext cx="2502191" cy="4351338"/>
          </a:xfrm>
          <a:prstGeom prst="rect">
            <a:avLst/>
          </a:prstGeom>
        </p:spPr>
      </p:pic>
    </p:spTree>
    <p:extLst>
      <p:ext uri="{BB962C8B-B14F-4D97-AF65-F5344CB8AC3E}">
        <p14:creationId xmlns:p14="http://schemas.microsoft.com/office/powerpoint/2010/main" val="7579806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Gianello</a:t>
            </a:r>
            <a:r>
              <a:rPr lang="en-US" dirty="0" smtClean="0">
                <a:solidFill>
                  <a:schemeClr val="bg1"/>
                </a:solidFill>
              </a:rPr>
              <a:t> </a:t>
            </a:r>
            <a:r>
              <a:rPr lang="en-US" dirty="0" err="1" smtClean="0">
                <a:solidFill>
                  <a:schemeClr val="bg1"/>
                </a:solidFill>
              </a:rPr>
              <a:t>Torriano</a:t>
            </a:r>
            <a:r>
              <a:rPr lang="en-US" dirty="0" smtClean="0">
                <a:solidFill>
                  <a:schemeClr val="bg1"/>
                </a:solidFill>
              </a:rPr>
              <a:t>: Lute Player (~1550s)</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4638581" y="1825625"/>
            <a:ext cx="2914838" cy="4351338"/>
          </a:xfrm>
          <a:prstGeom prst="rect">
            <a:avLst/>
          </a:prstGeom>
        </p:spPr>
      </p:pic>
    </p:spTree>
    <p:extLst>
      <p:ext uri="{BB962C8B-B14F-4D97-AF65-F5344CB8AC3E}">
        <p14:creationId xmlns:p14="http://schemas.microsoft.com/office/powerpoint/2010/main" val="1613930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Jacques de </a:t>
            </a:r>
            <a:r>
              <a:rPr lang="en-US" dirty="0" err="1" smtClean="0">
                <a:solidFill>
                  <a:schemeClr val="bg1"/>
                </a:solidFill>
              </a:rPr>
              <a:t>Vaucanson</a:t>
            </a:r>
            <a:r>
              <a:rPr lang="en-US" dirty="0" smtClean="0">
                <a:solidFill>
                  <a:schemeClr val="bg1"/>
                </a:solidFill>
              </a:rPr>
              <a:t> (1709-1782)</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2067426" y="1825625"/>
            <a:ext cx="8057147" cy="4351338"/>
          </a:xfrm>
          <a:prstGeom prst="rect">
            <a:avLst/>
          </a:prstGeom>
        </p:spPr>
      </p:pic>
    </p:spTree>
    <p:extLst>
      <p:ext uri="{BB962C8B-B14F-4D97-AF65-F5344CB8AC3E}">
        <p14:creationId xmlns:p14="http://schemas.microsoft.com/office/powerpoint/2010/main" val="18344742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Modern Automata</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932476" y="2008505"/>
            <a:ext cx="3064100" cy="4351338"/>
          </a:xfrm>
          <a:prstGeom prst="rect">
            <a:avLst/>
          </a:prstGeom>
        </p:spPr>
      </p:pic>
      <p:pic>
        <p:nvPicPr>
          <p:cNvPr id="5" name="Picture 4"/>
          <p:cNvPicPr>
            <a:picLocks noChangeAspect="1"/>
          </p:cNvPicPr>
          <p:nvPr/>
        </p:nvPicPr>
        <p:blipFill>
          <a:blip r:embed="rId3"/>
          <a:stretch>
            <a:fillRect/>
          </a:stretch>
        </p:blipFill>
        <p:spPr>
          <a:xfrm>
            <a:off x="6792686" y="2129246"/>
            <a:ext cx="4923246" cy="2769326"/>
          </a:xfrm>
          <a:prstGeom prst="rect">
            <a:avLst/>
          </a:prstGeom>
        </p:spPr>
      </p:pic>
      <p:sp>
        <p:nvSpPr>
          <p:cNvPr id="6" name="TextBox 5"/>
          <p:cNvSpPr txBox="1"/>
          <p:nvPr/>
        </p:nvSpPr>
        <p:spPr>
          <a:xfrm>
            <a:off x="4402183" y="5799909"/>
            <a:ext cx="1410001" cy="369332"/>
          </a:xfrm>
          <a:prstGeom prst="rect">
            <a:avLst/>
          </a:prstGeom>
          <a:noFill/>
        </p:spPr>
        <p:txBody>
          <a:bodyPr wrap="none" rtlCol="0">
            <a:spAutoFit/>
          </a:bodyPr>
          <a:lstStyle/>
          <a:p>
            <a:r>
              <a:rPr lang="en-US" i="1" dirty="0" smtClean="0">
                <a:solidFill>
                  <a:schemeClr val="bg1"/>
                </a:solidFill>
              </a:rPr>
              <a:t>Paul Spooner</a:t>
            </a:r>
            <a:endParaRPr lang="en-US" i="1" dirty="0">
              <a:solidFill>
                <a:schemeClr val="bg1"/>
              </a:solidFill>
            </a:endParaRPr>
          </a:p>
        </p:txBody>
      </p:sp>
      <p:sp>
        <p:nvSpPr>
          <p:cNvPr id="7" name="TextBox 6"/>
          <p:cNvSpPr txBox="1"/>
          <p:nvPr/>
        </p:nvSpPr>
        <p:spPr>
          <a:xfrm>
            <a:off x="8634549" y="5329646"/>
            <a:ext cx="1552028" cy="369332"/>
          </a:xfrm>
          <a:prstGeom prst="rect">
            <a:avLst/>
          </a:prstGeom>
          <a:noFill/>
        </p:spPr>
        <p:txBody>
          <a:bodyPr wrap="none" rtlCol="0">
            <a:spAutoFit/>
          </a:bodyPr>
          <a:lstStyle/>
          <a:p>
            <a:r>
              <a:rPr lang="en-US" i="1" dirty="0" smtClean="0">
                <a:solidFill>
                  <a:schemeClr val="bg1"/>
                </a:solidFill>
              </a:rPr>
              <a:t>Arthur </a:t>
            </a:r>
            <a:r>
              <a:rPr lang="en-US" i="1" dirty="0" err="1" smtClean="0">
                <a:solidFill>
                  <a:schemeClr val="bg1"/>
                </a:solidFill>
              </a:rPr>
              <a:t>Ganson</a:t>
            </a:r>
            <a:endParaRPr lang="en-US" i="1" dirty="0">
              <a:solidFill>
                <a:schemeClr val="bg1"/>
              </a:solidFill>
            </a:endParaRPr>
          </a:p>
        </p:txBody>
      </p:sp>
    </p:spTree>
    <p:extLst>
      <p:ext uri="{BB962C8B-B14F-4D97-AF65-F5344CB8AC3E}">
        <p14:creationId xmlns:p14="http://schemas.microsoft.com/office/powerpoint/2010/main" val="8404390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Ambroise</a:t>
            </a:r>
            <a:r>
              <a:rPr lang="en-US" dirty="0" smtClean="0">
                <a:solidFill>
                  <a:schemeClr val="bg1"/>
                </a:solidFill>
              </a:rPr>
              <a:t> </a:t>
            </a:r>
            <a:r>
              <a:rPr lang="en-US" dirty="0" err="1" smtClean="0">
                <a:solidFill>
                  <a:schemeClr val="bg1"/>
                </a:solidFill>
              </a:rPr>
              <a:t>Par</a:t>
            </a:r>
            <a:r>
              <a:rPr lang="en-US" dirty="0" err="1" smtClean="0">
                <a:solidFill>
                  <a:schemeClr val="bg1"/>
                </a:solidFill>
              </a:rPr>
              <a:t>é</a:t>
            </a:r>
            <a:r>
              <a:rPr lang="en-US" dirty="0" smtClean="0">
                <a:solidFill>
                  <a:schemeClr val="bg1"/>
                </a:solidFill>
              </a:rPr>
              <a:t> (16</a:t>
            </a:r>
            <a:r>
              <a:rPr lang="en-US" baseline="30000" dirty="0" smtClean="0">
                <a:solidFill>
                  <a:schemeClr val="bg1"/>
                </a:solidFill>
              </a:rPr>
              <a:t>th</a:t>
            </a:r>
            <a:r>
              <a:rPr lang="en-US" dirty="0" smtClean="0">
                <a:solidFill>
                  <a:schemeClr val="bg1"/>
                </a:solidFill>
              </a:rPr>
              <a:t> century)</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4422773" y="1838687"/>
            <a:ext cx="3346453" cy="4689749"/>
          </a:xfrm>
          <a:prstGeom prst="rect">
            <a:avLst/>
          </a:prstGeom>
        </p:spPr>
      </p:pic>
    </p:spTree>
    <p:extLst>
      <p:ext uri="{BB962C8B-B14F-4D97-AF65-F5344CB8AC3E}">
        <p14:creationId xmlns:p14="http://schemas.microsoft.com/office/powerpoint/2010/main" val="12963846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Ren</a:t>
            </a:r>
            <a:r>
              <a:rPr lang="en-US" dirty="0" smtClean="0">
                <a:solidFill>
                  <a:schemeClr val="bg1"/>
                </a:solidFill>
              </a:rPr>
              <a:t>é Descartes (1596-1650)</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4185772" y="1825625"/>
            <a:ext cx="3820455" cy="4351338"/>
          </a:xfrm>
          <a:prstGeom prst="rect">
            <a:avLst/>
          </a:prstGeom>
        </p:spPr>
      </p:pic>
    </p:spTree>
    <p:extLst>
      <p:ext uri="{BB962C8B-B14F-4D97-AF65-F5344CB8AC3E}">
        <p14:creationId xmlns:p14="http://schemas.microsoft.com/office/powerpoint/2010/main" val="17303752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J. </a:t>
            </a:r>
            <a:r>
              <a:rPr lang="en-US" dirty="0" err="1" smtClean="0">
                <a:solidFill>
                  <a:schemeClr val="bg1"/>
                </a:solidFill>
              </a:rPr>
              <a:t>Offray</a:t>
            </a:r>
            <a:r>
              <a:rPr lang="en-US" dirty="0" smtClean="0">
                <a:solidFill>
                  <a:schemeClr val="bg1"/>
                </a:solidFill>
              </a:rPr>
              <a:t> de la </a:t>
            </a:r>
            <a:r>
              <a:rPr lang="en-US" dirty="0" err="1" smtClean="0">
                <a:solidFill>
                  <a:schemeClr val="bg1"/>
                </a:solidFill>
              </a:rPr>
              <a:t>Mettrie</a:t>
            </a:r>
            <a:r>
              <a:rPr lang="en-US" dirty="0" smtClean="0">
                <a:solidFill>
                  <a:schemeClr val="bg1"/>
                </a:solidFill>
              </a:rPr>
              <a:t>, “Machine Man” (1747)</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r>
              <a:rPr lang="en-US" dirty="0" smtClean="0">
                <a:solidFill>
                  <a:schemeClr val="bg1"/>
                </a:solidFill>
              </a:rPr>
              <a:t>Simply admit that organized matter is endowed with a motive principle, which alone distinguishes it from unorganized matter</a:t>
            </a:r>
            <a:r>
              <a:rPr lang="mr-IN" dirty="0" smtClean="0">
                <a:solidFill>
                  <a:schemeClr val="bg1"/>
                </a:solidFill>
              </a:rPr>
              <a:t>…</a:t>
            </a:r>
            <a:r>
              <a:rPr lang="en-US" dirty="0" smtClean="0">
                <a:solidFill>
                  <a:schemeClr val="bg1"/>
                </a:solidFill>
              </a:rPr>
              <a:t> and that in animals, everything is dictated by the diversity of this organization, as I have sufficiently proved. That is enough to solve the riddle of the substances and of man. We can see that there is only one substance in the universe and that man is the most perfect one. He is to the ape and the cleverest animals what Huygens’ planetary clock is to one of Julien </a:t>
            </a:r>
            <a:r>
              <a:rPr lang="en-US" dirty="0" err="1" smtClean="0">
                <a:solidFill>
                  <a:schemeClr val="bg1"/>
                </a:solidFill>
              </a:rPr>
              <a:t>LeRoy’s</a:t>
            </a:r>
            <a:r>
              <a:rPr lang="en-US" dirty="0" smtClean="0">
                <a:solidFill>
                  <a:schemeClr val="bg1"/>
                </a:solidFill>
              </a:rPr>
              <a:t> watches.</a:t>
            </a:r>
            <a:endParaRPr lang="en-US" dirty="0">
              <a:solidFill>
                <a:schemeClr val="bg1"/>
              </a:solidFill>
            </a:endParaRPr>
          </a:p>
        </p:txBody>
      </p:sp>
    </p:spTree>
    <p:extLst>
      <p:ext uri="{BB962C8B-B14F-4D97-AF65-F5344CB8AC3E}">
        <p14:creationId xmlns:p14="http://schemas.microsoft.com/office/powerpoint/2010/main" val="14446019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Heinrich von Kleist (1810)</a:t>
            </a:r>
            <a:endParaRPr lang="en-US" dirty="0">
              <a:solidFill>
                <a:schemeClr val="bg1"/>
              </a:solidFill>
            </a:endParaRPr>
          </a:p>
        </p:txBody>
      </p:sp>
      <p:sp>
        <p:nvSpPr>
          <p:cNvPr id="3" name="Content Placeholder 2"/>
          <p:cNvSpPr>
            <a:spLocks noGrp="1"/>
          </p:cNvSpPr>
          <p:nvPr>
            <p:ph idx="1"/>
          </p:nvPr>
        </p:nvSpPr>
        <p:spPr/>
        <p:txBody>
          <a:bodyPr>
            <a:normAutofit/>
          </a:bodyPr>
          <a:lstStyle/>
          <a:p>
            <a:pPr marL="0" indent="0">
              <a:buNone/>
            </a:pPr>
            <a:r>
              <a:rPr lang="en-US" dirty="0">
                <a:solidFill>
                  <a:schemeClr val="bg1"/>
                </a:solidFill>
              </a:rPr>
              <a:t>He asked me if I hadn't in fact found some of the dance movements of the puppets... very graceful. This I couldn't deny.... I asked him if he thought the operator who controls these puppets should himself be a dancer or at least have some idea of the beauty in the dance. He replied that if a job is technically easy it doesn't follow that it can be done entirely without sensitivity. The line the </a:t>
            </a:r>
            <a:r>
              <a:rPr lang="en-US" dirty="0" err="1">
                <a:solidFill>
                  <a:schemeClr val="bg1"/>
                </a:solidFill>
              </a:rPr>
              <a:t>centre</a:t>
            </a:r>
            <a:r>
              <a:rPr lang="en-US" dirty="0">
                <a:solidFill>
                  <a:schemeClr val="bg1"/>
                </a:solidFill>
              </a:rPr>
              <a:t> of gravity has to follow is indeed very simple, and in most cases, he believed, straight.... But, seen from another point of view, this line could be something very mysterious. It is nothing other than </a:t>
            </a:r>
            <a:r>
              <a:rPr lang="en-US" i="1" dirty="0">
                <a:solidFill>
                  <a:schemeClr val="bg1"/>
                </a:solidFill>
              </a:rPr>
              <a:t>the path taken by the soul of the dancer</a:t>
            </a:r>
            <a:r>
              <a:rPr lang="en-US" dirty="0">
                <a:solidFill>
                  <a:schemeClr val="bg1"/>
                </a:solidFill>
              </a:rPr>
              <a:t>." [Emphasis in the original.]</a:t>
            </a:r>
            <a:endParaRPr lang="en-US" dirty="0" smtClean="0">
              <a:solidFill>
                <a:schemeClr val="bg1"/>
              </a:solidFill>
              <a:effectLst/>
            </a:endParaRPr>
          </a:p>
          <a:p>
            <a:pPr marL="0" indent="0">
              <a:buNone/>
            </a:pPr>
            <a:endParaRPr lang="en-US" dirty="0">
              <a:solidFill>
                <a:schemeClr val="bg1"/>
              </a:solidFill>
            </a:endParaRPr>
          </a:p>
        </p:txBody>
      </p:sp>
    </p:spTree>
    <p:extLst>
      <p:ext uri="{BB962C8B-B14F-4D97-AF65-F5344CB8AC3E}">
        <p14:creationId xmlns:p14="http://schemas.microsoft.com/office/powerpoint/2010/main" val="6850322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Charles Baudelaire (1853)</a:t>
            </a:r>
            <a:endParaRPr lang="en-US" dirty="0">
              <a:solidFill>
                <a:schemeClr val="bg1"/>
              </a:solidFill>
            </a:endParaRPr>
          </a:p>
        </p:txBody>
      </p:sp>
      <p:sp>
        <p:nvSpPr>
          <p:cNvPr id="3" name="Content Placeholder 2"/>
          <p:cNvSpPr>
            <a:spLocks noGrp="1"/>
          </p:cNvSpPr>
          <p:nvPr>
            <p:ph idx="1"/>
          </p:nvPr>
        </p:nvSpPr>
        <p:spPr/>
        <p:txBody>
          <a:bodyPr>
            <a:normAutofit/>
          </a:bodyPr>
          <a:lstStyle/>
          <a:p>
            <a:pPr marL="0" indent="0">
              <a:buNone/>
            </a:pPr>
            <a:r>
              <a:rPr lang="en-US" sz="3200" dirty="0" smtClean="0">
                <a:solidFill>
                  <a:schemeClr val="bg1"/>
                </a:solidFill>
              </a:rPr>
              <a:t>The </a:t>
            </a:r>
            <a:r>
              <a:rPr lang="en-US" sz="3200" dirty="0">
                <a:solidFill>
                  <a:schemeClr val="bg1"/>
                </a:solidFill>
              </a:rPr>
              <a:t>overriding desire of most little brats... is to get at and </a:t>
            </a:r>
            <a:r>
              <a:rPr lang="en-US" sz="3200" i="1" dirty="0">
                <a:solidFill>
                  <a:schemeClr val="bg1"/>
                </a:solidFill>
              </a:rPr>
              <a:t>see the soul </a:t>
            </a:r>
            <a:r>
              <a:rPr lang="en-US" sz="3200" dirty="0">
                <a:solidFill>
                  <a:schemeClr val="bg1"/>
                </a:solidFill>
              </a:rPr>
              <a:t>of their toys... On the more or less swift invasion of this desire depends the lifetime of the toy. I cannot find it in me to blame this infantile mania: it is the first metaphysical stirring</a:t>
            </a:r>
            <a:r>
              <a:rPr lang="en-US" sz="3200" dirty="0" smtClean="0">
                <a:solidFill>
                  <a:schemeClr val="bg1"/>
                </a:solidFill>
              </a:rPr>
              <a:t>. </a:t>
            </a:r>
            <a:r>
              <a:rPr lang="en-US" sz="3200" dirty="0">
                <a:solidFill>
                  <a:schemeClr val="bg1"/>
                </a:solidFill>
              </a:rPr>
              <a:t>[Emphasis in the original.]</a:t>
            </a:r>
            <a:endParaRPr lang="en-US" sz="3200" dirty="0" smtClean="0">
              <a:solidFill>
                <a:schemeClr val="bg1"/>
              </a:solidFill>
              <a:effectLst/>
            </a:endParaRPr>
          </a:p>
          <a:p>
            <a:pPr marL="0" indent="0">
              <a:buNone/>
            </a:pPr>
            <a:endParaRPr lang="en-US" sz="3200" dirty="0">
              <a:solidFill>
                <a:schemeClr val="bg1"/>
              </a:solidFill>
            </a:endParaRPr>
          </a:p>
        </p:txBody>
      </p:sp>
    </p:spTree>
    <p:extLst>
      <p:ext uri="{BB962C8B-B14F-4D97-AF65-F5344CB8AC3E}">
        <p14:creationId xmlns:p14="http://schemas.microsoft.com/office/powerpoint/2010/main" val="13078006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E. T. A. Hoffmann, “The Sandman”</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2228144" y="1825625"/>
            <a:ext cx="7735712" cy="4351338"/>
          </a:xfrm>
          <a:prstGeom prst="rect">
            <a:avLst/>
          </a:prstGeom>
        </p:spPr>
      </p:pic>
    </p:spTree>
    <p:extLst>
      <p:ext uri="{BB962C8B-B14F-4D97-AF65-F5344CB8AC3E}">
        <p14:creationId xmlns:p14="http://schemas.microsoft.com/office/powerpoint/2010/main" val="13920456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What is AI?</a:t>
            </a:r>
            <a:endParaRPr lang="en-US"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“A field of study that seeks to explain and emulate intelligent behavior in terms of computational processes” 	(</a:t>
            </a:r>
            <a:r>
              <a:rPr lang="en-US" dirty="0" err="1" smtClean="0">
                <a:solidFill>
                  <a:schemeClr val="bg1"/>
                </a:solidFill>
              </a:rPr>
              <a:t>Schalkoff</a:t>
            </a:r>
            <a:r>
              <a:rPr lang="en-US" dirty="0" smtClean="0">
                <a:solidFill>
                  <a:schemeClr val="bg1"/>
                </a:solidFill>
              </a:rPr>
              <a:t> 1990)</a:t>
            </a:r>
          </a:p>
          <a:p>
            <a:r>
              <a:rPr lang="en-US" dirty="0" smtClean="0">
                <a:solidFill>
                  <a:schemeClr val="bg1"/>
                </a:solidFill>
              </a:rPr>
              <a:t>“The study of the computations that make it possible to perceive, reason, and act”		(Winston 1992)</a:t>
            </a:r>
          </a:p>
          <a:p>
            <a:r>
              <a:rPr lang="en-US" dirty="0" smtClean="0">
                <a:solidFill>
                  <a:schemeClr val="bg1"/>
                </a:solidFill>
              </a:rPr>
              <a:t>“General principles of rational agents, and on components for constructing them”	(Russell and </a:t>
            </a:r>
            <a:r>
              <a:rPr lang="en-US" dirty="0" err="1" smtClean="0">
                <a:solidFill>
                  <a:schemeClr val="bg1"/>
                </a:solidFill>
              </a:rPr>
              <a:t>Norvig</a:t>
            </a:r>
            <a:r>
              <a:rPr lang="en-US" dirty="0" smtClean="0">
                <a:solidFill>
                  <a:schemeClr val="bg1"/>
                </a:solidFill>
              </a:rPr>
              <a:t>, 2010)</a:t>
            </a:r>
            <a:endParaRPr lang="en-US" dirty="0">
              <a:solidFill>
                <a:schemeClr val="bg1"/>
              </a:solidFill>
            </a:endParaRPr>
          </a:p>
        </p:txBody>
      </p:sp>
    </p:spTree>
    <p:extLst>
      <p:ext uri="{BB962C8B-B14F-4D97-AF65-F5344CB8AC3E}">
        <p14:creationId xmlns:p14="http://schemas.microsoft.com/office/powerpoint/2010/main" val="3693961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Dolls are</a:t>
            </a:r>
            <a:r>
              <a:rPr lang="mr-IN" dirty="0" smtClean="0">
                <a:solidFill>
                  <a:schemeClr val="bg1"/>
                </a:solidFill>
              </a:rPr>
              <a:t>…</a:t>
            </a:r>
            <a:r>
              <a:rPr lang="en-US" dirty="0" smtClean="0">
                <a:solidFill>
                  <a:schemeClr val="bg1"/>
                </a:solidFill>
              </a:rPr>
              <a:t> um</a:t>
            </a:r>
            <a:r>
              <a:rPr lang="mr-IN" dirty="0" smtClean="0">
                <a:solidFill>
                  <a:schemeClr val="bg1"/>
                </a:solidFill>
              </a:rPr>
              <a:t>…</a:t>
            </a:r>
            <a:r>
              <a:rPr lang="en-US" dirty="0" smtClean="0">
                <a:solidFill>
                  <a:schemeClr val="bg1"/>
                </a:solidFill>
              </a:rPr>
              <a:t> </a:t>
            </a:r>
            <a:r>
              <a:rPr lang="en-US" b="1" i="1" dirty="0" smtClean="0">
                <a:solidFill>
                  <a:schemeClr val="bg1"/>
                </a:solidFill>
              </a:rPr>
              <a:t>scary</a:t>
            </a:r>
            <a:endParaRPr lang="en-US" b="1" i="1"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1429756" y="1851751"/>
            <a:ext cx="2409173" cy="4351338"/>
          </a:xfrm>
          <a:prstGeom prst="rect">
            <a:avLst/>
          </a:prstGeom>
        </p:spPr>
      </p:pic>
      <p:pic>
        <p:nvPicPr>
          <p:cNvPr id="5" name="Picture 4"/>
          <p:cNvPicPr>
            <a:picLocks noChangeAspect="1"/>
          </p:cNvPicPr>
          <p:nvPr/>
        </p:nvPicPr>
        <p:blipFill>
          <a:blip r:embed="rId3"/>
          <a:stretch>
            <a:fillRect/>
          </a:stretch>
        </p:blipFill>
        <p:spPr>
          <a:xfrm>
            <a:off x="4063818" y="2176961"/>
            <a:ext cx="3520859" cy="3322501"/>
          </a:xfrm>
          <a:prstGeom prst="rect">
            <a:avLst/>
          </a:prstGeom>
        </p:spPr>
      </p:pic>
      <p:pic>
        <p:nvPicPr>
          <p:cNvPr id="6" name="Picture 5"/>
          <p:cNvPicPr>
            <a:picLocks noChangeAspect="1"/>
          </p:cNvPicPr>
          <p:nvPr/>
        </p:nvPicPr>
        <p:blipFill>
          <a:blip r:embed="rId4"/>
          <a:stretch>
            <a:fillRect/>
          </a:stretch>
        </p:blipFill>
        <p:spPr>
          <a:xfrm>
            <a:off x="7310359" y="2464379"/>
            <a:ext cx="4881641" cy="2747666"/>
          </a:xfrm>
          <a:prstGeom prst="rect">
            <a:avLst/>
          </a:prstGeom>
        </p:spPr>
      </p:pic>
    </p:spTree>
    <p:extLst>
      <p:ext uri="{BB962C8B-B14F-4D97-AF65-F5344CB8AC3E}">
        <p14:creationId xmlns:p14="http://schemas.microsoft.com/office/powerpoint/2010/main" val="1511414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Reading Assignment</a:t>
            </a:r>
            <a:endParaRPr lang="en-US"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For Friday 9/1: Read Turing and Searle papers (both posted on D2L website). These will be introduced on Wednesday</a:t>
            </a:r>
            <a:endParaRPr lang="en-US" dirty="0">
              <a:solidFill>
                <a:schemeClr val="bg1"/>
              </a:solidFill>
            </a:endParaRPr>
          </a:p>
        </p:txBody>
      </p:sp>
    </p:spTree>
    <p:extLst>
      <p:ext uri="{BB962C8B-B14F-4D97-AF65-F5344CB8AC3E}">
        <p14:creationId xmlns:p14="http://schemas.microsoft.com/office/powerpoint/2010/main" val="1375352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	</a:t>
            </a:r>
            <a:r>
              <a:rPr lang="en-US" dirty="0" smtClean="0">
                <a:solidFill>
                  <a:schemeClr val="bg1"/>
                </a:solidFill>
              </a:rPr>
              <a:t>Engineering vs. Cognitive Science</a:t>
            </a:r>
            <a:endParaRPr lang="en-US" dirty="0"/>
          </a:p>
        </p:txBody>
      </p:sp>
      <p:pic>
        <p:nvPicPr>
          <p:cNvPr id="4" name="Content Placeholder 3"/>
          <p:cNvPicPr>
            <a:picLocks noGrp="1" noChangeAspect="1"/>
          </p:cNvPicPr>
          <p:nvPr>
            <p:ph idx="1"/>
          </p:nvPr>
        </p:nvPicPr>
        <p:blipFill>
          <a:blip r:embed="rId2"/>
          <a:stretch>
            <a:fillRect/>
          </a:stretch>
        </p:blipFill>
        <p:spPr>
          <a:xfrm>
            <a:off x="1618133" y="2037659"/>
            <a:ext cx="2939245" cy="4351338"/>
          </a:xfrm>
          <a:prstGeom prst="rect">
            <a:avLst/>
          </a:prstGeom>
        </p:spPr>
      </p:pic>
      <p:pic>
        <p:nvPicPr>
          <p:cNvPr id="5" name="Picture 4"/>
          <p:cNvPicPr>
            <a:picLocks noChangeAspect="1"/>
          </p:cNvPicPr>
          <p:nvPr/>
        </p:nvPicPr>
        <p:blipFill>
          <a:blip r:embed="rId3"/>
          <a:stretch>
            <a:fillRect/>
          </a:stretch>
        </p:blipFill>
        <p:spPr>
          <a:xfrm>
            <a:off x="5878167" y="2102712"/>
            <a:ext cx="4532219" cy="4286285"/>
          </a:xfrm>
          <a:prstGeom prst="rect">
            <a:avLst/>
          </a:prstGeom>
        </p:spPr>
      </p:pic>
    </p:spTree>
    <p:extLst>
      <p:ext uri="{BB962C8B-B14F-4D97-AF65-F5344CB8AC3E}">
        <p14:creationId xmlns:p14="http://schemas.microsoft.com/office/powerpoint/2010/main" val="9592267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The AI “Style” of Problems</a:t>
            </a:r>
            <a:endParaRPr lang="en-US"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Loosely defined, inverse, and/or exceptionally hard problems</a:t>
            </a:r>
            <a:endParaRPr lang="en-US" dirty="0">
              <a:solidFill>
                <a:schemeClr val="bg1"/>
              </a:solidFill>
            </a:endParaRPr>
          </a:p>
        </p:txBody>
      </p:sp>
      <p:pic>
        <p:nvPicPr>
          <p:cNvPr id="5" name="Picture 4"/>
          <p:cNvPicPr>
            <a:picLocks noChangeAspect="1"/>
          </p:cNvPicPr>
          <p:nvPr/>
        </p:nvPicPr>
        <p:blipFill>
          <a:blip r:embed="rId2"/>
          <a:stretch>
            <a:fillRect/>
          </a:stretch>
        </p:blipFill>
        <p:spPr>
          <a:xfrm>
            <a:off x="3056834" y="2831203"/>
            <a:ext cx="5278783" cy="3480697"/>
          </a:xfrm>
          <a:prstGeom prst="rect">
            <a:avLst/>
          </a:prstGeom>
        </p:spPr>
      </p:pic>
    </p:spTree>
    <p:extLst>
      <p:ext uri="{BB962C8B-B14F-4D97-AF65-F5344CB8AC3E}">
        <p14:creationId xmlns:p14="http://schemas.microsoft.com/office/powerpoint/2010/main" val="1112804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The AI “Style” of Problems</a:t>
            </a:r>
            <a:endParaRPr lang="en-US"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Symbolic programming and computation (as opposed to numerical computation)</a:t>
            </a:r>
          </a:p>
          <a:p>
            <a:pPr marL="457200" lvl="1" indent="0">
              <a:buNone/>
            </a:pPr>
            <a:r>
              <a:rPr lang="en-US" dirty="0" smtClean="0">
                <a:solidFill>
                  <a:schemeClr val="bg1"/>
                </a:solidFill>
                <a:latin typeface="Courier" charset="0"/>
                <a:ea typeface="Courier" charset="0"/>
                <a:cs typeface="Courier" charset="0"/>
              </a:rPr>
              <a:t>(change-person 1 2</a:t>
            </a:r>
          </a:p>
          <a:p>
            <a:pPr marL="457200" lvl="1" indent="0">
              <a:buNone/>
            </a:pPr>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‘(I am feeling sad today) )</a:t>
            </a:r>
          </a:p>
          <a:p>
            <a:pPr marL="457200" lvl="1" indent="0">
              <a:buNone/>
            </a:pPr>
            <a:endParaRPr lang="en-US" dirty="0">
              <a:solidFill>
                <a:schemeClr val="bg1"/>
              </a:solidFill>
              <a:latin typeface="Courier" charset="0"/>
              <a:ea typeface="Courier" charset="0"/>
              <a:cs typeface="Courier" charset="0"/>
            </a:endParaRPr>
          </a:p>
          <a:p>
            <a:pPr marL="457200" lvl="1" indent="0">
              <a:buNone/>
            </a:pPr>
            <a:r>
              <a:rPr lang="en-US" i="1" dirty="0" smtClean="0">
                <a:solidFill>
                  <a:schemeClr val="bg1"/>
                </a:solidFill>
                <a:latin typeface="Courier" charset="0"/>
                <a:ea typeface="Courier" charset="0"/>
                <a:cs typeface="Courier" charset="0"/>
              </a:rPr>
              <a:t>(you are feeling sad today)</a:t>
            </a:r>
            <a:endParaRPr lang="en-US" i="1" dirty="0">
              <a:solidFill>
                <a:schemeClr val="bg1"/>
              </a:solidFill>
              <a:latin typeface="Courier" charset="0"/>
              <a:ea typeface="Courier" charset="0"/>
              <a:cs typeface="Courier" charset="0"/>
            </a:endParaRPr>
          </a:p>
        </p:txBody>
      </p:sp>
    </p:spTree>
    <p:extLst>
      <p:ext uri="{BB962C8B-B14F-4D97-AF65-F5344CB8AC3E}">
        <p14:creationId xmlns:p14="http://schemas.microsoft.com/office/powerpoint/2010/main" val="20786404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The AI “Style” of Problems</a:t>
            </a:r>
            <a:endParaRPr lang="en-US" dirty="0"/>
          </a:p>
        </p:txBody>
      </p:sp>
      <p:pic>
        <p:nvPicPr>
          <p:cNvPr id="4" name="Picture 3"/>
          <p:cNvPicPr>
            <a:picLocks noChangeAspect="1"/>
          </p:cNvPicPr>
          <p:nvPr/>
        </p:nvPicPr>
        <p:blipFill>
          <a:blip r:embed="rId2"/>
          <a:stretch>
            <a:fillRect/>
          </a:stretch>
        </p:blipFill>
        <p:spPr>
          <a:xfrm>
            <a:off x="1642995" y="2888698"/>
            <a:ext cx="3941208" cy="3127789"/>
          </a:xfrm>
          <a:prstGeom prst="rect">
            <a:avLst/>
          </a:prstGeom>
        </p:spPr>
      </p:pic>
      <p:sp>
        <p:nvSpPr>
          <p:cNvPr id="6" name="Content Placeholder 5"/>
          <p:cNvSpPr>
            <a:spLocks noGrp="1"/>
          </p:cNvSpPr>
          <p:nvPr>
            <p:ph idx="1"/>
          </p:nvPr>
        </p:nvSpPr>
        <p:spPr/>
        <p:txBody>
          <a:bodyPr/>
          <a:lstStyle/>
          <a:p>
            <a:r>
              <a:rPr lang="en-US" dirty="0" smtClean="0">
                <a:solidFill>
                  <a:schemeClr val="bg1"/>
                </a:solidFill>
              </a:rPr>
              <a:t>Modeling of neurons/organisms/populations (and an interest in emergence)</a:t>
            </a:r>
            <a:endParaRPr lang="en-US" dirty="0">
              <a:solidFill>
                <a:schemeClr val="bg1"/>
              </a:solidFill>
            </a:endParaRPr>
          </a:p>
        </p:txBody>
      </p:sp>
      <p:pic>
        <p:nvPicPr>
          <p:cNvPr id="7" name="Picture 6"/>
          <p:cNvPicPr>
            <a:picLocks noChangeAspect="1"/>
          </p:cNvPicPr>
          <p:nvPr/>
        </p:nvPicPr>
        <p:blipFill>
          <a:blip r:embed="rId3"/>
          <a:stretch>
            <a:fillRect/>
          </a:stretch>
        </p:blipFill>
        <p:spPr>
          <a:xfrm>
            <a:off x="5862430" y="2888698"/>
            <a:ext cx="4683855" cy="3145873"/>
          </a:xfrm>
          <a:prstGeom prst="rect">
            <a:avLst/>
          </a:prstGeom>
        </p:spPr>
      </p:pic>
    </p:spTree>
    <p:extLst>
      <p:ext uri="{BB962C8B-B14F-4D97-AF65-F5344CB8AC3E}">
        <p14:creationId xmlns:p14="http://schemas.microsoft.com/office/powerpoint/2010/main" val="1448231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The AI “Style” of Problems</a:t>
            </a:r>
            <a:endParaRPr lang="en-US" dirty="0">
              <a:solidFill>
                <a:schemeClr val="bg1"/>
              </a:solidFill>
            </a:endParaRPr>
          </a:p>
        </p:txBody>
      </p:sp>
      <p:sp>
        <p:nvSpPr>
          <p:cNvPr id="3" name="Content Placeholder 2"/>
          <p:cNvSpPr>
            <a:spLocks noGrp="1"/>
          </p:cNvSpPr>
          <p:nvPr>
            <p:ph idx="1"/>
          </p:nvPr>
        </p:nvSpPr>
        <p:spPr/>
        <p:txBody>
          <a:bodyPr/>
          <a:lstStyle/>
          <a:p>
            <a:r>
              <a:rPr lang="en-US" dirty="0" smtClean="0">
                <a:solidFill>
                  <a:schemeClr val="bg1"/>
                </a:solidFill>
              </a:rPr>
              <a:t>A programming style that favors language-building, interactive computing, and a blending of multiple or hybrid methods and techniques</a:t>
            </a:r>
            <a:endParaRPr lang="en-US" dirty="0">
              <a:solidFill>
                <a:schemeClr val="bg1"/>
              </a:solidFill>
            </a:endParaRPr>
          </a:p>
        </p:txBody>
      </p:sp>
      <p:pic>
        <p:nvPicPr>
          <p:cNvPr id="4" name="Picture 3"/>
          <p:cNvPicPr>
            <a:picLocks noChangeAspect="1"/>
          </p:cNvPicPr>
          <p:nvPr/>
        </p:nvPicPr>
        <p:blipFill>
          <a:blip r:embed="rId2"/>
          <a:stretch>
            <a:fillRect/>
          </a:stretch>
        </p:blipFill>
        <p:spPr>
          <a:xfrm>
            <a:off x="3695700" y="2691296"/>
            <a:ext cx="4800600" cy="3860800"/>
          </a:xfrm>
          <a:prstGeom prst="rect">
            <a:avLst/>
          </a:prstGeom>
        </p:spPr>
      </p:pic>
    </p:spTree>
    <p:extLst>
      <p:ext uri="{BB962C8B-B14F-4D97-AF65-F5344CB8AC3E}">
        <p14:creationId xmlns:p14="http://schemas.microsoft.com/office/powerpoint/2010/main" val="17085894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321</TotalTime>
  <Words>992</Words>
  <Application>Microsoft Macintosh PowerPoint</Application>
  <PresentationFormat>Widescreen</PresentationFormat>
  <Paragraphs>64</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Calibri</vt:lpstr>
      <vt:lpstr>Calibri Light</vt:lpstr>
      <vt:lpstr>Courier</vt:lpstr>
      <vt:lpstr>Mangal</vt:lpstr>
      <vt:lpstr>Arial</vt:lpstr>
      <vt:lpstr>Office Theme</vt:lpstr>
      <vt:lpstr>Artificial Intelligence: Philosophy and Foundations</vt:lpstr>
      <vt:lpstr>Administrivia</vt:lpstr>
      <vt:lpstr>What is AI?</vt:lpstr>
      <vt:lpstr>Reading Assignment</vt:lpstr>
      <vt:lpstr> Engineering vs. Cognitive Science</vt:lpstr>
      <vt:lpstr>The AI “Style” of Problems</vt:lpstr>
      <vt:lpstr>The AI “Style” of Problems</vt:lpstr>
      <vt:lpstr>The AI “Style” of Problems</vt:lpstr>
      <vt:lpstr>The AI “Style” of Problems</vt:lpstr>
      <vt:lpstr>AI: The Official History</vt:lpstr>
      <vt:lpstr>PowerPoint Presentation</vt:lpstr>
      <vt:lpstr>A list of expectations from Simon and Newell (1957)</vt:lpstr>
      <vt:lpstr>Sir James Lighthill (1972)</vt:lpstr>
      <vt:lpstr>Chinook checkers player  (2007; first created 1989)</vt:lpstr>
      <vt:lpstr>Aaron program by Harold Cohen (1928-2016)</vt:lpstr>
      <vt:lpstr>Established (though constrained) successes</vt:lpstr>
      <vt:lpstr>Google Image Search: </vt:lpstr>
      <vt:lpstr>AAAI Applications</vt:lpstr>
      <vt:lpstr>AI: a deeper, unofficial history of people and machines</vt:lpstr>
      <vt:lpstr>“Southwold Jack” (15th century)</vt:lpstr>
      <vt:lpstr>Gianello Torriano: Lute Player (~1550s)</vt:lpstr>
      <vt:lpstr>Jacques de Vaucanson (1709-1782)</vt:lpstr>
      <vt:lpstr>Modern Automata</vt:lpstr>
      <vt:lpstr>Ambroise Paré (16th century)</vt:lpstr>
      <vt:lpstr>René Descartes (1596-1650)</vt:lpstr>
      <vt:lpstr>J. Offray de la Mettrie, “Machine Man” (1747)</vt:lpstr>
      <vt:lpstr>Heinrich von Kleist (1810)</vt:lpstr>
      <vt:lpstr>Charles Baudelaire (1853)</vt:lpstr>
      <vt:lpstr>E. T. A. Hoffmann, “The Sandman”</vt:lpstr>
      <vt:lpstr>Dolls are… um… scary</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Philosophy and Foundations</dc:title>
  <dc:creator>Microsoft Office User</dc:creator>
  <cp:lastModifiedBy>Microsoft Office User</cp:lastModifiedBy>
  <cp:revision>31</cp:revision>
  <dcterms:created xsi:type="dcterms:W3CDTF">2017-08-27T18:15:55Z</dcterms:created>
  <dcterms:modified xsi:type="dcterms:W3CDTF">2017-08-27T23:37:55Z</dcterms:modified>
</cp:coreProperties>
</file>

<file path=docProps/thumbnail.jpeg>
</file>